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Raleway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5EECECC-89A2-4161-9E58-CE87A0B11726}">
  <a:tblStyle styleId="{85EECECC-89A2-4161-9E58-CE87A0B117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aleway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aleway-italic.fntdata"/><Relationship Id="rId12" Type="http://schemas.openxmlformats.org/officeDocument/2006/relationships/slide" Target="slides/slide6.xml"/><Relationship Id="rId34" Type="http://schemas.openxmlformats.org/officeDocument/2006/relationships/font" Target="fonts/Raleway-bold.fntdata"/><Relationship Id="rId15" Type="http://schemas.openxmlformats.org/officeDocument/2006/relationships/slide" Target="slides/slide9.xml"/><Relationship Id="rId37" Type="http://schemas.openxmlformats.org/officeDocument/2006/relationships/font" Target="fonts/Lato-regular.fntdata"/><Relationship Id="rId14" Type="http://schemas.openxmlformats.org/officeDocument/2006/relationships/slide" Target="slides/slide8.xml"/><Relationship Id="rId36" Type="http://schemas.openxmlformats.org/officeDocument/2006/relationships/font" Target="fonts/Raleway-boldItalic.fntdata"/><Relationship Id="rId17" Type="http://schemas.openxmlformats.org/officeDocument/2006/relationships/slide" Target="slides/slide11.xml"/><Relationship Id="rId39" Type="http://schemas.openxmlformats.org/officeDocument/2006/relationships/font" Target="fonts/Lato-italic.fntdata"/><Relationship Id="rId16" Type="http://schemas.openxmlformats.org/officeDocument/2006/relationships/slide" Target="slides/slide10.xml"/><Relationship Id="rId38" Type="http://schemas.openxmlformats.org/officeDocument/2006/relationships/font" Target="fonts/Lat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0f0165e19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00f0165e19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32700053f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032700053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baa89a03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baa89a03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0f0165e19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00f0165e19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00f0165e19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00f0165e19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023001098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023001098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23001098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023001098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023001098a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023001098a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023001098a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023001098a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032817a45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032817a45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00f0165e19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00f0165e19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23001098a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023001098a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fbaa89a03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fbaa89a03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fbaa89a0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fbaa89a0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fc713dceb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fc713dceb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fc2f39f40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fc2f39f40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05f93dd060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05f93dd060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5f93dd060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05f93dd060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fc2f39f5d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fc2f39f5d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c2f39f5d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c2f39f5d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0f0165e19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0f0165e19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0f0165e19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00f0165e19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23001098a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023001098a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23001098a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23001098a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0f0165e19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00f0165e19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rgbClr val="43434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16.png"/><Relationship Id="rId7" Type="http://schemas.openxmlformats.org/officeDocument/2006/relationships/image" Target="../media/image15.jpg"/><Relationship Id="rId8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33.png"/><Relationship Id="rId5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34.png"/><Relationship Id="rId5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35.jpg"/><Relationship Id="rId5" Type="http://schemas.openxmlformats.org/officeDocument/2006/relationships/image" Target="../media/image16.png"/><Relationship Id="rId6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23.png"/><Relationship Id="rId7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11" Type="http://schemas.openxmlformats.org/officeDocument/2006/relationships/image" Target="../media/image13.png"/><Relationship Id="rId10" Type="http://schemas.openxmlformats.org/officeDocument/2006/relationships/image" Target="../media/image17.png"/><Relationship Id="rId12" Type="http://schemas.openxmlformats.org/officeDocument/2006/relationships/image" Target="../media/image9.png"/><Relationship Id="rId9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8.png"/><Relationship Id="rId7" Type="http://schemas.openxmlformats.org/officeDocument/2006/relationships/image" Target="../media/image5.png"/><Relationship Id="rId8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1" Type="http://schemas.openxmlformats.org/officeDocument/2006/relationships/image" Target="../media/image19.png"/><Relationship Id="rId10" Type="http://schemas.openxmlformats.org/officeDocument/2006/relationships/image" Target="../media/image18.png"/><Relationship Id="rId9" Type="http://schemas.openxmlformats.org/officeDocument/2006/relationships/image" Target="../media/image21.png"/><Relationship Id="rId5" Type="http://schemas.openxmlformats.org/officeDocument/2006/relationships/image" Target="../media/image1.png"/><Relationship Id="rId6" Type="http://schemas.openxmlformats.org/officeDocument/2006/relationships/image" Target="../media/image20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Senior Design 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Litter Collection Robot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75" y="2870550"/>
            <a:ext cx="2181600" cy="16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Members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Diego Garcia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Richard Jones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Sergio Montoya</a:t>
            </a:r>
            <a:endParaRPr/>
          </a:p>
        </p:txBody>
      </p:sp>
      <p:sp>
        <p:nvSpPr>
          <p:cNvPr id="74" name="Google Shape;74;p13"/>
          <p:cNvSpPr txBox="1"/>
          <p:nvPr>
            <p:ph idx="1" type="subTitle"/>
          </p:nvPr>
        </p:nvSpPr>
        <p:spPr>
          <a:xfrm>
            <a:off x="5924700" y="2571750"/>
            <a:ext cx="2385000" cy="19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Advisors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Dr. Dongchul Kim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Sanjeev Kumar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875" y="146125"/>
            <a:ext cx="852774" cy="63674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/>
        </p:nvSpPr>
        <p:spPr>
          <a:xfrm>
            <a:off x="333600" y="91075"/>
            <a:ext cx="25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Hardware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8" name="Google Shape;168;p2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Ground Transportation Subsystem</a:t>
            </a:r>
            <a:endParaRPr b="1" sz="26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➢"/>
            </a:pPr>
            <a:r>
              <a:rPr lang="en">
                <a:solidFill>
                  <a:schemeClr val="lt1"/>
                </a:solidFill>
              </a:rPr>
              <a:t>DC Motors &amp; Motor Drivers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Power Management</a:t>
            </a:r>
            <a:endParaRPr b="1" sz="26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➢"/>
            </a:pPr>
            <a:r>
              <a:rPr lang="en">
                <a:solidFill>
                  <a:schemeClr val="lt1"/>
                </a:solidFill>
              </a:rPr>
              <a:t>Lithium Polymer rechargeable cells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➢"/>
            </a:pPr>
            <a:r>
              <a:rPr lang="en">
                <a:solidFill>
                  <a:schemeClr val="lt1"/>
                </a:solidFill>
              </a:rPr>
              <a:t>Battery Management System (BMS)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69" name="Google Shape;16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875" y="146125"/>
            <a:ext cx="852774" cy="63674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2"/>
          <p:cNvSpPr txBox="1"/>
          <p:nvPr/>
        </p:nvSpPr>
        <p:spPr>
          <a:xfrm>
            <a:off x="333600" y="91075"/>
            <a:ext cx="466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10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Hardware Block Diagram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6" name="Google Shape;176;p2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77" name="Google Shape;17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875" y="146125"/>
            <a:ext cx="852774" cy="63674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3"/>
          <p:cNvSpPr txBox="1"/>
          <p:nvPr/>
        </p:nvSpPr>
        <p:spPr>
          <a:xfrm>
            <a:off x="333600" y="91075"/>
            <a:ext cx="466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10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9" name="Google Shape;17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437" y="1488082"/>
            <a:ext cx="8081125" cy="3217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Rover 5 Platform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5" name="Google Shape;185;p24"/>
          <p:cNvSpPr txBox="1"/>
          <p:nvPr>
            <p:ph idx="1" type="body"/>
          </p:nvPr>
        </p:nvSpPr>
        <p:spPr>
          <a:xfrm>
            <a:off x="3538355" y="1323163"/>
            <a:ext cx="38883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➢"/>
            </a:pPr>
            <a:r>
              <a:rPr lang="en">
                <a:solidFill>
                  <a:schemeClr val="lt1"/>
                </a:solidFill>
              </a:rPr>
              <a:t>Components: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4 independent 7.2V DC motors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4 quadrature hall-effect encoders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4 gear boxes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2 rubber tank treads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86" name="Google Shape;186;p24"/>
          <p:cNvPicPr preferRelativeResize="0"/>
          <p:nvPr/>
        </p:nvPicPr>
        <p:blipFill rotWithShape="1">
          <a:blip r:embed="rId3">
            <a:alphaModFix/>
          </a:blip>
          <a:srcRect b="0" l="0" r="8991" t="0"/>
          <a:stretch/>
        </p:blipFill>
        <p:spPr>
          <a:xfrm>
            <a:off x="0" y="1493275"/>
            <a:ext cx="3538347" cy="3376097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7" name="Google Shape;18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93725" y="1714525"/>
            <a:ext cx="3423075" cy="315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2875" y="146125"/>
            <a:ext cx="852774" cy="63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975" y="1589702"/>
            <a:ext cx="3132575" cy="3409472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0" name="Google Shape;190;p24"/>
          <p:cNvPicPr preferRelativeResize="0"/>
          <p:nvPr/>
        </p:nvPicPr>
        <p:blipFill rotWithShape="1">
          <a:blip r:embed="rId7">
            <a:alphaModFix/>
          </a:blip>
          <a:srcRect b="14071" l="2399" r="3145" t="14571"/>
          <a:stretch/>
        </p:blipFill>
        <p:spPr>
          <a:xfrm>
            <a:off x="3983325" y="3178888"/>
            <a:ext cx="2010949" cy="15193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1" name="Google Shape;191;p24"/>
          <p:cNvPicPr preferRelativeResize="0"/>
          <p:nvPr/>
        </p:nvPicPr>
        <p:blipFill rotWithShape="1">
          <a:blip r:embed="rId8">
            <a:alphaModFix/>
          </a:blip>
          <a:srcRect b="0" l="0" r="0" t="6524"/>
          <a:stretch/>
        </p:blipFill>
        <p:spPr>
          <a:xfrm>
            <a:off x="6392425" y="3287062"/>
            <a:ext cx="2494225" cy="1303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2" name="Google Shape;192;p24"/>
          <p:cNvSpPr txBox="1"/>
          <p:nvPr/>
        </p:nvSpPr>
        <p:spPr>
          <a:xfrm>
            <a:off x="333600" y="91075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11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Engineering</a:t>
            </a:r>
            <a:endParaRPr/>
          </a:p>
        </p:txBody>
      </p:sp>
      <p:pic>
        <p:nvPicPr>
          <p:cNvPr id="198" name="Google Shape;19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875" y="146125"/>
            <a:ext cx="852774" cy="63674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5"/>
          <p:cNvSpPr txBox="1"/>
          <p:nvPr/>
        </p:nvSpPr>
        <p:spPr>
          <a:xfrm>
            <a:off x="333600" y="91075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12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Software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5" name="Google Shape;205;p26"/>
          <p:cNvSpPr txBox="1"/>
          <p:nvPr>
            <p:ph idx="1" type="body"/>
          </p:nvPr>
        </p:nvSpPr>
        <p:spPr>
          <a:xfrm>
            <a:off x="2410100" y="1443375"/>
            <a:ext cx="6321600" cy="3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Machine Learning</a:t>
            </a:r>
            <a:endParaRPr b="1" sz="2600">
              <a:solidFill>
                <a:schemeClr val="lt1"/>
              </a:solidFill>
            </a:endParaRPr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➢"/>
            </a:pPr>
            <a:r>
              <a:rPr lang="en">
                <a:solidFill>
                  <a:schemeClr val="lt1"/>
                </a:solidFill>
              </a:rPr>
              <a:t>Object detection and Computer Vision</a:t>
            </a:r>
            <a:endParaRPr>
              <a:solidFill>
                <a:schemeClr val="lt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➢"/>
            </a:pPr>
            <a:r>
              <a:rPr lang="en">
                <a:solidFill>
                  <a:schemeClr val="lt1"/>
                </a:solidFill>
              </a:rPr>
              <a:t>Trash Annotations in Context (TACO) dataset</a:t>
            </a:r>
            <a:endParaRPr>
              <a:solidFill>
                <a:schemeClr val="lt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➢"/>
            </a:pPr>
            <a:r>
              <a:rPr lang="en">
                <a:solidFill>
                  <a:schemeClr val="lt1"/>
                </a:solidFill>
              </a:rPr>
              <a:t>Google Coral USB Accelerator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Guidance, Navigation, and Control (GNC)</a:t>
            </a:r>
            <a:endParaRPr b="1" sz="2600">
              <a:solidFill>
                <a:schemeClr val="lt1"/>
              </a:solidFill>
            </a:endParaRPr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➢"/>
            </a:pPr>
            <a:r>
              <a:rPr lang="en">
                <a:solidFill>
                  <a:schemeClr val="lt1"/>
                </a:solidFill>
              </a:rPr>
              <a:t>Motor controller functionality</a:t>
            </a:r>
            <a:endParaRPr>
              <a:solidFill>
                <a:schemeClr val="lt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➢"/>
            </a:pPr>
            <a:r>
              <a:rPr lang="en">
                <a:solidFill>
                  <a:schemeClr val="lt1"/>
                </a:solidFill>
              </a:rPr>
              <a:t>Navigation based on webcam identification</a:t>
            </a:r>
            <a:endParaRPr>
              <a:solidFill>
                <a:schemeClr val="lt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➢"/>
            </a:pPr>
            <a:r>
              <a:rPr lang="en">
                <a:solidFill>
                  <a:schemeClr val="lt1"/>
                </a:solidFill>
              </a:rPr>
              <a:t>Ground Transportation Subsystem</a:t>
            </a:r>
            <a:endParaRPr>
              <a:solidFill>
                <a:schemeClr val="lt1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>
                <a:solidFill>
                  <a:schemeClr val="lt1"/>
                </a:solidFill>
              </a:rPr>
              <a:t>Encoder Logic</a:t>
            </a:r>
            <a:endParaRPr>
              <a:solidFill>
                <a:schemeClr val="lt1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>
                <a:solidFill>
                  <a:schemeClr val="lt1"/>
                </a:solidFill>
              </a:rPr>
              <a:t>If/Else decisions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06" name="Google Shape;20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875" y="146125"/>
            <a:ext cx="852774" cy="63674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6"/>
          <p:cNvSpPr txBox="1"/>
          <p:nvPr/>
        </p:nvSpPr>
        <p:spPr>
          <a:xfrm>
            <a:off x="333600" y="91075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13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Machine Learning Model: Data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3" name="Google Shape;213;p27"/>
          <p:cNvSpPr txBox="1"/>
          <p:nvPr>
            <p:ph idx="1" type="body"/>
          </p:nvPr>
        </p:nvSpPr>
        <p:spPr>
          <a:xfrm>
            <a:off x="2743200" y="1595775"/>
            <a:ext cx="5988600" cy="3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50">
                <a:solidFill>
                  <a:schemeClr val="lt1"/>
                </a:solidFill>
              </a:rPr>
              <a:t>Data</a:t>
            </a:r>
            <a:endParaRPr b="1" sz="3050">
              <a:solidFill>
                <a:schemeClr val="lt1"/>
              </a:solidFill>
            </a:endParaRPr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➢"/>
            </a:pPr>
            <a:r>
              <a:rPr lang="en">
                <a:solidFill>
                  <a:schemeClr val="lt1"/>
                </a:solidFill>
              </a:rPr>
              <a:t>Trash Annotated in Context (TACO) dataset for initial data</a:t>
            </a:r>
            <a:endParaRPr>
              <a:solidFill>
                <a:schemeClr val="lt1"/>
              </a:solidFill>
            </a:endParaRPr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>
                <a:solidFill>
                  <a:schemeClr val="lt1"/>
                </a:solidFill>
              </a:rPr>
              <a:t>TACO contains images of waste in various environments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</a:rPr>
              <a:t>Categories</a:t>
            </a:r>
            <a:endParaRPr b="1" sz="2800">
              <a:solidFill>
                <a:schemeClr val="lt1"/>
              </a:solidFill>
            </a:endParaRPr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➢"/>
            </a:pPr>
            <a:r>
              <a:rPr lang="en">
                <a:solidFill>
                  <a:schemeClr val="lt1"/>
                </a:solidFill>
              </a:rPr>
              <a:t>TACO includes many categories of litter, shown are the top categories litter falls into.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</a:rPr>
              <a:t>Preprocessing</a:t>
            </a:r>
            <a:endParaRPr b="1" sz="2800">
              <a:solidFill>
                <a:schemeClr val="lt1"/>
              </a:solidFill>
            </a:endParaRPr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➢"/>
            </a:pPr>
            <a:r>
              <a:rPr lang="en">
                <a:solidFill>
                  <a:schemeClr val="lt1"/>
                </a:solidFill>
              </a:rPr>
              <a:t>Images feed into the model are original size, annotations are in </a:t>
            </a:r>
            <a:r>
              <a:rPr lang="en" u="sng">
                <a:solidFill>
                  <a:schemeClr val="lt1"/>
                </a:solidFill>
              </a:rPr>
              <a:t>C</a:t>
            </a:r>
            <a:r>
              <a:rPr lang="en">
                <a:solidFill>
                  <a:schemeClr val="lt1"/>
                </a:solidFill>
              </a:rPr>
              <a:t>ommon </a:t>
            </a:r>
            <a:r>
              <a:rPr lang="en" u="sng">
                <a:solidFill>
                  <a:schemeClr val="lt1"/>
                </a:solidFill>
              </a:rPr>
              <a:t>O</a:t>
            </a:r>
            <a:r>
              <a:rPr lang="en">
                <a:solidFill>
                  <a:schemeClr val="lt1"/>
                </a:solidFill>
              </a:rPr>
              <a:t>bjects in </a:t>
            </a:r>
            <a:r>
              <a:rPr lang="en" u="sng">
                <a:solidFill>
                  <a:schemeClr val="lt1"/>
                </a:solidFill>
              </a:rPr>
              <a:t>C</a:t>
            </a:r>
            <a:r>
              <a:rPr lang="en">
                <a:solidFill>
                  <a:schemeClr val="lt1"/>
                </a:solidFill>
              </a:rPr>
              <a:t>ontext (COCO) format, transformed into AutoML for EdgeTPU.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14" name="Google Shape;21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875" y="146125"/>
            <a:ext cx="852774" cy="63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7"/>
          <p:cNvPicPr preferRelativeResize="0"/>
          <p:nvPr/>
        </p:nvPicPr>
        <p:blipFill rotWithShape="1">
          <a:blip r:embed="rId4">
            <a:alphaModFix/>
          </a:blip>
          <a:srcRect b="-10" l="0" r="0" t="0"/>
          <a:stretch/>
        </p:blipFill>
        <p:spPr>
          <a:xfrm>
            <a:off x="354438" y="1448400"/>
            <a:ext cx="2269651" cy="3002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6" name="Google Shape;216;p27"/>
          <p:cNvSpPr txBox="1"/>
          <p:nvPr/>
        </p:nvSpPr>
        <p:spPr>
          <a:xfrm>
            <a:off x="333600" y="91075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14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Machine Learning Model: Data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2" name="Google Shape;222;p28"/>
          <p:cNvSpPr txBox="1"/>
          <p:nvPr>
            <p:ph idx="1" type="body"/>
          </p:nvPr>
        </p:nvSpPr>
        <p:spPr>
          <a:xfrm>
            <a:off x="2667925" y="1211350"/>
            <a:ext cx="6063900" cy="39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50">
                <a:solidFill>
                  <a:schemeClr val="lt1"/>
                </a:solidFill>
              </a:rPr>
              <a:t>Dataset size</a:t>
            </a:r>
            <a:endParaRPr b="1" sz="3050">
              <a:solidFill>
                <a:schemeClr val="lt1"/>
              </a:solidFill>
            </a:endParaRPr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➢"/>
            </a:pPr>
            <a:r>
              <a:rPr lang="en">
                <a:solidFill>
                  <a:schemeClr val="lt1"/>
                </a:solidFill>
              </a:rPr>
              <a:t>About 1500 TACO images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350">
                <a:solidFill>
                  <a:schemeClr val="lt1"/>
                </a:solidFill>
              </a:rPr>
              <a:t>Categories underrepresented</a:t>
            </a:r>
            <a:endParaRPr b="1" sz="3350">
              <a:solidFill>
                <a:schemeClr val="lt1"/>
              </a:solidFill>
            </a:endParaRPr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➢"/>
            </a:pPr>
            <a:r>
              <a:rPr lang="en">
                <a:solidFill>
                  <a:schemeClr val="lt1"/>
                </a:solidFill>
              </a:rPr>
              <a:t>Manual retraining of model to include new images to train model on underrepresented categories or objects.</a:t>
            </a:r>
            <a:endParaRPr>
              <a:solidFill>
                <a:schemeClr val="lt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➢"/>
            </a:pPr>
            <a:r>
              <a:rPr lang="en">
                <a:solidFill>
                  <a:schemeClr val="lt1"/>
                </a:solidFill>
              </a:rPr>
              <a:t>Meaning, expandability or adjustment of model for different tasks.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23" name="Google Shape;2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875" y="146125"/>
            <a:ext cx="852774" cy="63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8"/>
          <p:cNvPicPr preferRelativeResize="0"/>
          <p:nvPr/>
        </p:nvPicPr>
        <p:blipFill rotWithShape="1">
          <a:blip r:embed="rId4">
            <a:alphaModFix/>
          </a:blip>
          <a:srcRect b="0" l="0" r="3203" t="0"/>
          <a:stretch/>
        </p:blipFill>
        <p:spPr>
          <a:xfrm>
            <a:off x="709987" y="1325062"/>
            <a:ext cx="1558551" cy="1349469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5" name="Google Shape;225;p28"/>
          <p:cNvSpPr txBox="1"/>
          <p:nvPr/>
        </p:nvSpPr>
        <p:spPr>
          <a:xfrm>
            <a:off x="333600" y="91075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15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6" name="Google Shape;22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967" y="3016717"/>
            <a:ext cx="1558575" cy="15585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/>
          <p:nvPr>
            <p:ph type="title"/>
          </p:nvPr>
        </p:nvSpPr>
        <p:spPr>
          <a:xfrm>
            <a:off x="2218275" y="574600"/>
            <a:ext cx="6503700" cy="6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Machine Learning Model: EfficientDet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2" name="Google Shape;232;p29"/>
          <p:cNvSpPr txBox="1"/>
          <p:nvPr>
            <p:ph idx="1" type="body"/>
          </p:nvPr>
        </p:nvSpPr>
        <p:spPr>
          <a:xfrm>
            <a:off x="2601025" y="1211500"/>
            <a:ext cx="6130500" cy="3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➢"/>
            </a:pPr>
            <a:r>
              <a:rPr lang="en">
                <a:solidFill>
                  <a:schemeClr val="lt1"/>
                </a:solidFill>
              </a:rPr>
              <a:t>Our model utilizes </a:t>
            </a:r>
            <a:r>
              <a:rPr b="1" lang="en">
                <a:solidFill>
                  <a:schemeClr val="lt1"/>
                </a:solidFill>
              </a:rPr>
              <a:t>EfficientDet-Lite architecture</a:t>
            </a:r>
            <a:r>
              <a:rPr lang="en">
                <a:solidFill>
                  <a:schemeClr val="lt1"/>
                </a:solidFill>
              </a:rPr>
              <a:t>. Introduced late 2019, it </a:t>
            </a:r>
            <a:r>
              <a:rPr lang="en">
                <a:solidFill>
                  <a:schemeClr val="lt1"/>
                </a:solidFill>
              </a:rPr>
              <a:t>outperforms</a:t>
            </a:r>
            <a:r>
              <a:rPr lang="en">
                <a:solidFill>
                  <a:schemeClr val="lt1"/>
                </a:solidFill>
              </a:rPr>
              <a:t> competition and excels in speed and accuracy. 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➢"/>
            </a:pPr>
            <a:r>
              <a:rPr lang="en">
                <a:solidFill>
                  <a:schemeClr val="lt1"/>
                </a:solidFill>
              </a:rPr>
              <a:t>EfficientDet-Lite outclasses the commonly used </a:t>
            </a:r>
            <a:r>
              <a:rPr b="1" lang="en">
                <a:solidFill>
                  <a:schemeClr val="lt1"/>
                </a:solidFill>
              </a:rPr>
              <a:t>MobileNet</a:t>
            </a:r>
            <a:r>
              <a:rPr lang="en">
                <a:solidFill>
                  <a:schemeClr val="lt1"/>
                </a:solidFill>
              </a:rPr>
              <a:t> architecture.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33" name="Google Shape;2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875" y="146125"/>
            <a:ext cx="852774" cy="63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725" y="2593325"/>
            <a:ext cx="2306300" cy="19603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5" name="Google Shape;23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4075" y="3180875"/>
            <a:ext cx="4592101" cy="1372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6" name="Google Shape;236;p29"/>
          <p:cNvSpPr txBox="1"/>
          <p:nvPr/>
        </p:nvSpPr>
        <p:spPr>
          <a:xfrm>
            <a:off x="333600" y="91075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16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/>
          <p:nvPr>
            <p:ph type="title"/>
          </p:nvPr>
        </p:nvSpPr>
        <p:spPr>
          <a:xfrm>
            <a:off x="2218275" y="574600"/>
            <a:ext cx="6503700" cy="6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Machine Learning Model: Training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2" name="Google Shape;242;p30"/>
          <p:cNvSpPr txBox="1"/>
          <p:nvPr>
            <p:ph idx="1" type="body"/>
          </p:nvPr>
        </p:nvSpPr>
        <p:spPr>
          <a:xfrm>
            <a:off x="2377175" y="3982450"/>
            <a:ext cx="6354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27">
                <a:solidFill>
                  <a:schemeClr val="lt1"/>
                </a:solidFill>
              </a:rPr>
              <a:t>Source</a:t>
            </a:r>
            <a:endParaRPr b="1" sz="2627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27">
                <a:solidFill>
                  <a:schemeClr val="lt1"/>
                </a:solidFill>
              </a:rPr>
              <a:t>https://colab.research.google.com/drive/1ScW9TpiABhL5n6c7DL29qXc-dLeB5PzE#scrollTo=kwlYdTcg63xy</a:t>
            </a:r>
            <a:endParaRPr sz="1427">
              <a:solidFill>
                <a:schemeClr val="lt1"/>
              </a:solidFill>
            </a:endParaRPr>
          </a:p>
        </p:txBody>
      </p:sp>
      <p:pic>
        <p:nvPicPr>
          <p:cNvPr id="243" name="Google Shape;2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875" y="146125"/>
            <a:ext cx="852774" cy="6367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4" name="Google Shape;244;p30"/>
          <p:cNvGraphicFramePr/>
          <p:nvPr/>
        </p:nvGraphicFramePr>
        <p:xfrm>
          <a:off x="2410088" y="11850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{85EECECC-89A2-4161-9E58-CE87A0B11726}</a:tableStyleId>
              </a:tblPr>
              <a:tblGrid>
                <a:gridCol w="867475"/>
                <a:gridCol w="1192800"/>
                <a:gridCol w="1100850"/>
                <a:gridCol w="33425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Version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No. Epochs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Batch Size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Results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V1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Trained on 200 Images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5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V2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Trained on full dataset (1500 images)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V3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50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Compilation Failed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V4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50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Trained on Full Dataset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V5*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50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Increased categories from 28 -&gt; 86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V6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50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Untested (using EfficentDet-lite1)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45" name="Google Shape;245;p30"/>
          <p:cNvSpPr txBox="1"/>
          <p:nvPr/>
        </p:nvSpPr>
        <p:spPr>
          <a:xfrm>
            <a:off x="333600" y="91075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30"/>
          <p:cNvSpPr txBox="1"/>
          <p:nvPr/>
        </p:nvSpPr>
        <p:spPr>
          <a:xfrm>
            <a:off x="351700" y="1198350"/>
            <a:ext cx="166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(*) = Current model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 txBox="1"/>
          <p:nvPr>
            <p:ph type="title"/>
          </p:nvPr>
        </p:nvSpPr>
        <p:spPr>
          <a:xfrm>
            <a:off x="2218275" y="574600"/>
            <a:ext cx="6503700" cy="6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Machine Learning Model: Categories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52" name="Google Shape;25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875" y="146125"/>
            <a:ext cx="852774" cy="636749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1"/>
          <p:cNvSpPr txBox="1"/>
          <p:nvPr/>
        </p:nvSpPr>
        <p:spPr>
          <a:xfrm>
            <a:off x="333600" y="91075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4" name="Google Shape;25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3450" y="1211488"/>
            <a:ext cx="2511529" cy="362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4126" y="1465338"/>
            <a:ext cx="3039799" cy="33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1"/>
          <p:cNvSpPr txBox="1"/>
          <p:nvPr/>
        </p:nvSpPr>
        <p:spPr>
          <a:xfrm>
            <a:off x="227950" y="1211500"/>
            <a:ext cx="2149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Left graphic shows the current model (V5), categories,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Right graphic shows the previous &lt;V4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Table of </a:t>
            </a:r>
            <a:r>
              <a:rPr lang="en">
                <a:solidFill>
                  <a:schemeClr val="dk1"/>
                </a:solidFill>
              </a:rPr>
              <a:t>Contents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2" name="Google Shape;82;p1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>
                <a:solidFill>
                  <a:schemeClr val="lt1"/>
                </a:solidFill>
              </a:rPr>
              <a:t>Purpose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>
                <a:solidFill>
                  <a:schemeClr val="lt1"/>
                </a:solidFill>
              </a:rPr>
              <a:t>Scope of Work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>
                <a:solidFill>
                  <a:schemeClr val="lt1"/>
                </a:solidFill>
              </a:rPr>
              <a:t>Structure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>
                <a:solidFill>
                  <a:schemeClr val="lt1"/>
                </a:solidFill>
              </a:rPr>
              <a:t>Electrical Engineering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>
                <a:solidFill>
                  <a:schemeClr val="lt1"/>
                </a:solidFill>
              </a:rPr>
              <a:t>Computer Engineering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3" name="Google Shape;8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875" y="146125"/>
            <a:ext cx="852774" cy="63674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4"/>
          <p:cNvSpPr txBox="1"/>
          <p:nvPr/>
        </p:nvSpPr>
        <p:spPr>
          <a:xfrm>
            <a:off x="333600" y="91075"/>
            <a:ext cx="25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/>
          <p:nvPr>
            <p:ph type="title"/>
          </p:nvPr>
        </p:nvSpPr>
        <p:spPr>
          <a:xfrm>
            <a:off x="2410100" y="364950"/>
            <a:ext cx="6503700" cy="6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Machine Learning Model: Training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2" name="Google Shape;262;p32"/>
          <p:cNvSpPr txBox="1"/>
          <p:nvPr>
            <p:ph idx="1" type="body"/>
          </p:nvPr>
        </p:nvSpPr>
        <p:spPr>
          <a:xfrm>
            <a:off x="2410100" y="1211500"/>
            <a:ext cx="6321600" cy="3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63" name="Google Shape;26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875" y="146125"/>
            <a:ext cx="852774" cy="63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800" y="1001850"/>
            <a:ext cx="7292390" cy="35963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5" name="Google Shape;265;p32"/>
          <p:cNvSpPr txBox="1"/>
          <p:nvPr/>
        </p:nvSpPr>
        <p:spPr>
          <a:xfrm>
            <a:off x="333600" y="91075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18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Motor Controller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1" name="Google Shape;271;p3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➢"/>
            </a:pPr>
            <a:r>
              <a:rPr lang="en">
                <a:solidFill>
                  <a:schemeClr val="lt1"/>
                </a:solidFill>
              </a:rPr>
              <a:t>L298N motor drivers receive 5V of power and a supplemental 7V to supply sufficient current and voltage to the motors. Both receive 4 inputs (IN1 - IN4) from Raspberry Pi through 4 GPIO pins, to control clockwise/counterclockwise rotation.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➢"/>
            </a:pPr>
            <a:r>
              <a:rPr lang="en">
                <a:solidFill>
                  <a:schemeClr val="lt1"/>
                </a:solidFill>
              </a:rPr>
              <a:t>Hall-effect encoders receive 5V of power and output S1 &amp; S2 each to Raspberry Pi through 8 GPIO pins.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➢"/>
            </a:pPr>
            <a:r>
              <a:rPr lang="en">
                <a:solidFill>
                  <a:schemeClr val="lt1"/>
                </a:solidFill>
              </a:rPr>
              <a:t>Motor controller code functions made in Python in Raspberry Pi manage robot’s movement.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72" name="Google Shape;2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875" y="146125"/>
            <a:ext cx="852774" cy="63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300" y="3019761"/>
            <a:ext cx="2713227" cy="16743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4" name="Google Shape;27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3975" y="1038650"/>
            <a:ext cx="3143725" cy="3914042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5" name="Google Shape;27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7625" y="1038650"/>
            <a:ext cx="5650150" cy="3685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6" name="Google Shape;276;p33"/>
          <p:cNvSpPr txBox="1"/>
          <p:nvPr/>
        </p:nvSpPr>
        <p:spPr>
          <a:xfrm>
            <a:off x="333600" y="91075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19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Navigation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2" name="Google Shape;282;p3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➢"/>
            </a:pPr>
            <a:r>
              <a:rPr lang="en">
                <a:solidFill>
                  <a:schemeClr val="lt1"/>
                </a:solidFill>
              </a:rPr>
              <a:t>Rudimentary navigation system for the prototype.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➢"/>
            </a:pPr>
            <a:r>
              <a:rPr lang="en">
                <a:solidFill>
                  <a:schemeClr val="lt1"/>
                </a:solidFill>
              </a:rPr>
              <a:t>Perceptional navigation based on webcam frames and ultrasonic sensor. 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➢"/>
            </a:pPr>
            <a:r>
              <a:rPr lang="en">
                <a:solidFill>
                  <a:schemeClr val="lt1"/>
                </a:solidFill>
              </a:rPr>
              <a:t>Scans surroundings using webcam and rotating in place, identifies litter, then drives towards it.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➢"/>
            </a:pPr>
            <a:r>
              <a:rPr lang="en">
                <a:solidFill>
                  <a:schemeClr val="lt1"/>
                </a:solidFill>
              </a:rPr>
              <a:t>Ultrasonic sensor used to properly align sled for collection of litter.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83" name="Google Shape;28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875" y="146125"/>
            <a:ext cx="852774" cy="63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375" y="2070124"/>
            <a:ext cx="1770950" cy="10032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5" name="Google Shape;285;p34"/>
          <p:cNvSpPr txBox="1"/>
          <p:nvPr/>
        </p:nvSpPr>
        <p:spPr>
          <a:xfrm>
            <a:off x="333600" y="91075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Navigational System Design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91" name="Google Shape;2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875" y="146125"/>
            <a:ext cx="852774" cy="636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2" name="Google Shape;292;p35"/>
          <p:cNvGrpSpPr/>
          <p:nvPr/>
        </p:nvGrpSpPr>
        <p:grpSpPr>
          <a:xfrm>
            <a:off x="3337625" y="1266825"/>
            <a:ext cx="5384237" cy="3416741"/>
            <a:chOff x="3337625" y="1266825"/>
            <a:chExt cx="5384237" cy="3416741"/>
          </a:xfrm>
        </p:grpSpPr>
        <p:grpSp>
          <p:nvGrpSpPr>
            <p:cNvPr id="293" name="Google Shape;293;p35"/>
            <p:cNvGrpSpPr/>
            <p:nvPr/>
          </p:nvGrpSpPr>
          <p:grpSpPr>
            <a:xfrm>
              <a:off x="3337625" y="1266825"/>
              <a:ext cx="5384237" cy="3416741"/>
              <a:chOff x="3337625" y="1266825"/>
              <a:chExt cx="5384237" cy="3416741"/>
            </a:xfrm>
          </p:grpSpPr>
          <p:pic>
            <p:nvPicPr>
              <p:cNvPr id="294" name="Google Shape;294;p3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500574" y="1266825"/>
                <a:ext cx="4221288" cy="34167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5" name="Google Shape;295;p3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337625" y="2299586"/>
                <a:ext cx="4349742" cy="135122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96" name="Google Shape;296;p35"/>
            <p:cNvPicPr preferRelativeResize="0"/>
            <p:nvPr/>
          </p:nvPicPr>
          <p:blipFill rotWithShape="1">
            <a:blip r:embed="rId6">
              <a:alphaModFix/>
            </a:blip>
            <a:srcRect b="0" l="833" r="0" t="378"/>
            <a:stretch/>
          </p:blipFill>
          <p:spPr>
            <a:xfrm rot="10800000">
              <a:off x="3337625" y="2302000"/>
              <a:ext cx="762900" cy="13497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7" name="Google Shape;297;p35"/>
          <p:cNvPicPr preferRelativeResize="0"/>
          <p:nvPr/>
        </p:nvPicPr>
        <p:blipFill rotWithShape="1">
          <a:blip r:embed="rId7">
            <a:alphaModFix/>
          </a:blip>
          <a:srcRect b="40866" l="28668" r="26176" t="0"/>
          <a:stretch/>
        </p:blipFill>
        <p:spPr>
          <a:xfrm rot="-5400000">
            <a:off x="2507912" y="1604512"/>
            <a:ext cx="1505750" cy="26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5"/>
          <p:cNvSpPr txBox="1"/>
          <p:nvPr/>
        </p:nvSpPr>
        <p:spPr>
          <a:xfrm>
            <a:off x="333600" y="91075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21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Prototype Costs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4" name="Google Shape;304;p3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➢"/>
            </a:pPr>
            <a:r>
              <a:rPr lang="en">
                <a:solidFill>
                  <a:schemeClr val="lt1"/>
                </a:solidFill>
              </a:rPr>
              <a:t>Kilogram of Polylactic Acid (PLA): $21.99</a:t>
            </a:r>
            <a:endParaRPr b="1">
              <a:solidFill>
                <a:schemeClr val="lt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➢"/>
            </a:pPr>
            <a:r>
              <a:rPr lang="en">
                <a:solidFill>
                  <a:schemeClr val="lt1"/>
                </a:solidFill>
              </a:rPr>
              <a:t>SG90 9g servo: $2.60</a:t>
            </a:r>
            <a:endParaRPr>
              <a:solidFill>
                <a:schemeClr val="lt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➢"/>
            </a:pPr>
            <a:r>
              <a:rPr lang="en">
                <a:solidFill>
                  <a:schemeClr val="lt1"/>
                </a:solidFill>
              </a:rPr>
              <a:t>Webcam: $49.99</a:t>
            </a:r>
            <a:endParaRPr>
              <a:solidFill>
                <a:schemeClr val="lt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➢"/>
            </a:pPr>
            <a:r>
              <a:rPr lang="en">
                <a:solidFill>
                  <a:schemeClr val="lt1"/>
                </a:solidFill>
              </a:rPr>
              <a:t>Rechargeable Battery x6: $1.44 ea.</a:t>
            </a:r>
            <a:endParaRPr>
              <a:solidFill>
                <a:schemeClr val="lt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➢"/>
            </a:pPr>
            <a:r>
              <a:rPr lang="en">
                <a:solidFill>
                  <a:schemeClr val="lt1"/>
                </a:solidFill>
              </a:rPr>
              <a:t>Battery Management System (BMS): $4.98</a:t>
            </a:r>
            <a:endParaRPr>
              <a:solidFill>
                <a:schemeClr val="lt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➢"/>
            </a:pPr>
            <a:r>
              <a:rPr lang="en">
                <a:solidFill>
                  <a:schemeClr val="lt1"/>
                </a:solidFill>
              </a:rPr>
              <a:t>Rover 5 Platform: $59.99</a:t>
            </a:r>
            <a:endParaRPr>
              <a:solidFill>
                <a:schemeClr val="lt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➢"/>
            </a:pPr>
            <a:r>
              <a:rPr lang="en">
                <a:solidFill>
                  <a:schemeClr val="lt1"/>
                </a:solidFill>
              </a:rPr>
              <a:t>Raspberry Pi 4: $35.00</a:t>
            </a:r>
            <a:endParaRPr>
              <a:solidFill>
                <a:schemeClr val="lt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➢"/>
            </a:pPr>
            <a:r>
              <a:rPr lang="en">
                <a:solidFill>
                  <a:schemeClr val="lt1"/>
                </a:solidFill>
              </a:rPr>
              <a:t>Google Coral USB Accelerator: $59.99</a:t>
            </a:r>
            <a:endParaRPr>
              <a:solidFill>
                <a:schemeClr val="lt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➢"/>
            </a:pPr>
            <a:r>
              <a:rPr lang="en">
                <a:solidFill>
                  <a:schemeClr val="lt1"/>
                </a:solidFill>
              </a:rPr>
              <a:t>L298N Motor Driver x4: $10.68</a:t>
            </a:r>
            <a:endParaRPr>
              <a:solidFill>
                <a:schemeClr val="lt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➢"/>
            </a:pPr>
            <a:r>
              <a:rPr lang="en">
                <a:solidFill>
                  <a:schemeClr val="lt1"/>
                </a:solidFill>
              </a:rPr>
              <a:t>DC Motor: $1.61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Total: $248.27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305" name="Google Shape;30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875" y="146125"/>
            <a:ext cx="852774" cy="636749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6"/>
          <p:cNvSpPr txBox="1"/>
          <p:nvPr/>
        </p:nvSpPr>
        <p:spPr>
          <a:xfrm>
            <a:off x="333600" y="91075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22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ABET Criteria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2" name="Google Shape;312;p3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➢"/>
            </a:pPr>
            <a:r>
              <a:rPr lang="en">
                <a:solidFill>
                  <a:schemeClr val="lt1"/>
                </a:solidFill>
              </a:rPr>
              <a:t>Environment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The goal of our robot is to decrease the pollution caused by litter in our natural environments.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➢"/>
            </a:pPr>
            <a:r>
              <a:rPr lang="en">
                <a:solidFill>
                  <a:schemeClr val="lt1"/>
                </a:solidFill>
              </a:rPr>
              <a:t>Political, Ethical, and Social Issues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Littering is against the law and is the issue that we aim to minimize through our robot.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➢"/>
            </a:pPr>
            <a:r>
              <a:rPr lang="en">
                <a:solidFill>
                  <a:schemeClr val="lt1"/>
                </a:solidFill>
              </a:rPr>
              <a:t>Sustainability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By implementing a source of renewable energy, such as solar power, our robot may </a:t>
            </a:r>
            <a:r>
              <a:rPr lang="en">
                <a:solidFill>
                  <a:schemeClr val="lt1"/>
                </a:solidFill>
              </a:rPr>
              <a:t>eventually </a:t>
            </a:r>
            <a:r>
              <a:rPr lang="en">
                <a:solidFill>
                  <a:schemeClr val="lt1"/>
                </a:solidFill>
              </a:rPr>
              <a:t>provide its own power consumption.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13" name="Google Shape;3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875" y="146125"/>
            <a:ext cx="852774" cy="63674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7"/>
          <p:cNvSpPr txBox="1"/>
          <p:nvPr/>
        </p:nvSpPr>
        <p:spPr>
          <a:xfrm>
            <a:off x="333600" y="91075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23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Planned Improvements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0" name="Google Shape;320;p3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➢"/>
            </a:pPr>
            <a:r>
              <a:rPr lang="en">
                <a:solidFill>
                  <a:schemeClr val="lt1"/>
                </a:solidFill>
              </a:rPr>
              <a:t>Further testing required to implement collection mechanism.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➢"/>
            </a:pPr>
            <a:r>
              <a:rPr lang="en">
                <a:solidFill>
                  <a:schemeClr val="lt1"/>
                </a:solidFill>
              </a:rPr>
              <a:t>More complex navigational system to increase efficiency of movement.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➢"/>
            </a:pPr>
            <a:r>
              <a:rPr lang="en">
                <a:solidFill>
                  <a:schemeClr val="lt1"/>
                </a:solidFill>
              </a:rPr>
              <a:t>Use solar panels for a reliable and renewable energy source.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➢"/>
            </a:pPr>
            <a:r>
              <a:rPr lang="en">
                <a:solidFill>
                  <a:schemeClr val="lt1"/>
                </a:solidFill>
              </a:rPr>
              <a:t>Further improve upon our machine learning model through further training and testing.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21" name="Google Shape;32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875" y="146125"/>
            <a:ext cx="852774" cy="63674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8"/>
          <p:cNvSpPr txBox="1"/>
          <p:nvPr/>
        </p:nvSpPr>
        <p:spPr>
          <a:xfrm>
            <a:off x="333600" y="91075"/>
            <a:ext cx="5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24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Purpose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➢"/>
            </a:pPr>
            <a:r>
              <a:rPr lang="en">
                <a:solidFill>
                  <a:schemeClr val="lt1"/>
                </a:solidFill>
              </a:rPr>
              <a:t>The influx of global mass production and lack of solutions to proper waste management in some areas has led to </a:t>
            </a:r>
            <a:r>
              <a:rPr lang="en">
                <a:solidFill>
                  <a:schemeClr val="lt1"/>
                </a:solidFill>
              </a:rPr>
              <a:t>widespread</a:t>
            </a:r>
            <a:r>
              <a:rPr lang="en">
                <a:solidFill>
                  <a:schemeClr val="lt1"/>
                </a:solidFill>
              </a:rPr>
              <a:t> litter contamination.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➢"/>
            </a:pPr>
            <a:r>
              <a:rPr lang="en">
                <a:solidFill>
                  <a:schemeClr val="lt1"/>
                </a:solidFill>
              </a:rPr>
              <a:t>Current remedies to this issue </a:t>
            </a:r>
            <a:r>
              <a:rPr lang="en">
                <a:solidFill>
                  <a:schemeClr val="lt1"/>
                </a:solidFill>
              </a:rPr>
              <a:t>have</a:t>
            </a:r>
            <a:r>
              <a:rPr lang="en">
                <a:solidFill>
                  <a:schemeClr val="lt1"/>
                </a:solidFill>
              </a:rPr>
              <a:t> been volunteer and community based efforts.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➢"/>
            </a:pPr>
            <a:r>
              <a:rPr lang="en">
                <a:solidFill>
                  <a:schemeClr val="lt1"/>
                </a:solidFill>
              </a:rPr>
              <a:t>We decided instead to make a machine which can help resolve the issue that production machinery has been used to </a:t>
            </a:r>
            <a:r>
              <a:rPr lang="en">
                <a:solidFill>
                  <a:schemeClr val="lt1"/>
                </a:solidFill>
              </a:rPr>
              <a:t>propagate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1" name="Google Shape;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875" y="146125"/>
            <a:ext cx="852774" cy="63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162575"/>
            <a:ext cx="2488425" cy="16589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/>
        </p:nvSpPr>
        <p:spPr>
          <a:xfrm>
            <a:off x="333600" y="91075"/>
            <a:ext cx="25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Scope of Work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9" name="Google Shape;99;p1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➢"/>
            </a:pPr>
            <a:r>
              <a:rPr lang="en">
                <a:solidFill>
                  <a:schemeClr val="lt1"/>
                </a:solidFill>
              </a:rPr>
              <a:t>The goal of our project is to design a robot that can navigate natural environments, identify litter, and proceed to collect it.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➢"/>
            </a:pPr>
            <a:r>
              <a:rPr lang="en">
                <a:solidFill>
                  <a:schemeClr val="lt1"/>
                </a:solidFill>
              </a:rPr>
              <a:t>To achieve this our team split the project into different sections: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Physical structure of robot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Electrical hardware components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Software design components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875" y="146125"/>
            <a:ext cx="852774" cy="63674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/>
          <p:nvPr/>
        </p:nvSpPr>
        <p:spPr>
          <a:xfrm>
            <a:off x="333600" y="91075"/>
            <a:ext cx="25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</a:t>
            </a:r>
            <a:endParaRPr/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875" y="146125"/>
            <a:ext cx="852774" cy="63674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/>
          <p:nvPr/>
        </p:nvSpPr>
        <p:spPr>
          <a:xfrm>
            <a:off x="333600" y="91075"/>
            <a:ext cx="25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3D Printed Components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2600">
                <a:solidFill>
                  <a:schemeClr val="lt1"/>
                </a:solidFill>
              </a:rPr>
              <a:t>Robot Frame</a:t>
            </a:r>
            <a:endParaRPr b="1" sz="26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➢"/>
            </a:pPr>
            <a:r>
              <a:rPr lang="en">
                <a:solidFill>
                  <a:schemeClr val="lt1"/>
                </a:solidFill>
              </a:rPr>
              <a:t>Mounting base for Rover 5</a:t>
            </a:r>
            <a:endParaRPr b="1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➢"/>
            </a:pPr>
            <a:r>
              <a:rPr lang="en">
                <a:solidFill>
                  <a:schemeClr val="lt1"/>
                </a:solidFill>
              </a:rPr>
              <a:t>Gears for pickup mechanism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➢"/>
            </a:pPr>
            <a:r>
              <a:rPr lang="en">
                <a:solidFill>
                  <a:schemeClr val="lt1"/>
                </a:solidFill>
              </a:rPr>
              <a:t>Closing litter sled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Mounting</a:t>
            </a:r>
            <a:endParaRPr b="1" sz="26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➢"/>
            </a:pPr>
            <a:r>
              <a:rPr lang="en">
                <a:solidFill>
                  <a:schemeClr val="lt1"/>
                </a:solidFill>
              </a:rPr>
              <a:t>Webcam &amp; Servo Mount 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➢"/>
            </a:pPr>
            <a:r>
              <a:rPr lang="en">
                <a:solidFill>
                  <a:schemeClr val="lt1"/>
                </a:solidFill>
              </a:rPr>
              <a:t>Ultrasonic Sensor Mount (Underside)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875" y="146125"/>
            <a:ext cx="852774" cy="63674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/>
          <p:nvPr/>
        </p:nvSpPr>
        <p:spPr>
          <a:xfrm>
            <a:off x="333600" y="91075"/>
            <a:ext cx="25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3D Printed Components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875" y="146125"/>
            <a:ext cx="852774" cy="63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5550" y="1434300"/>
            <a:ext cx="713117" cy="1208003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7976" y="1522088"/>
            <a:ext cx="1034776" cy="1067628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7975" y="2888566"/>
            <a:ext cx="1034776" cy="109139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22050" y="1522087"/>
            <a:ext cx="1099890" cy="1067627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74900" y="2900462"/>
            <a:ext cx="1194199" cy="106762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01239" y="1540441"/>
            <a:ext cx="1034774" cy="995702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23050" y="2970887"/>
            <a:ext cx="852776" cy="9971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01238" y="2903425"/>
            <a:ext cx="1194199" cy="1132093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915325" y="1961225"/>
            <a:ext cx="1034775" cy="122106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2" name="Google Shape;132;p19"/>
          <p:cNvSpPr txBox="1"/>
          <p:nvPr/>
        </p:nvSpPr>
        <p:spPr>
          <a:xfrm>
            <a:off x="333600" y="91075"/>
            <a:ext cx="25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Structural Design Diagram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574" y="1266825"/>
            <a:ext cx="4221288" cy="3416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7625" y="2299586"/>
            <a:ext cx="4349742" cy="1351227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/>
          <p:nvPr/>
        </p:nvSpPr>
        <p:spPr>
          <a:xfrm>
            <a:off x="4194875" y="1971675"/>
            <a:ext cx="3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2875" y="146125"/>
            <a:ext cx="852774" cy="636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" name="Google Shape;142;p20"/>
          <p:cNvGrpSpPr/>
          <p:nvPr/>
        </p:nvGrpSpPr>
        <p:grpSpPr>
          <a:xfrm>
            <a:off x="822500" y="2981625"/>
            <a:ext cx="3848200" cy="1626150"/>
            <a:chOff x="822500" y="2981625"/>
            <a:chExt cx="3848200" cy="1626150"/>
          </a:xfrm>
        </p:grpSpPr>
        <p:cxnSp>
          <p:nvCxnSpPr>
            <p:cNvPr id="143" name="Google Shape;143;p20"/>
            <p:cNvCxnSpPr>
              <a:stCxn id="144" idx="0"/>
            </p:cNvCxnSpPr>
            <p:nvPr/>
          </p:nvCxnSpPr>
          <p:spPr>
            <a:xfrm flipH="1" rot="10800000">
              <a:off x="1191000" y="2981625"/>
              <a:ext cx="3240000" cy="115140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" name="Google Shape;145;p20"/>
            <p:cNvCxnSpPr>
              <a:stCxn id="144" idx="0"/>
            </p:cNvCxnSpPr>
            <p:nvPr/>
          </p:nvCxnSpPr>
          <p:spPr>
            <a:xfrm flipH="1" rot="10800000">
              <a:off x="1191000" y="2988825"/>
              <a:ext cx="3479700" cy="114420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146" name="Google Shape;146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822500" y="4133025"/>
              <a:ext cx="737007" cy="4747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7" name="Google Shape;147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55600" y="1143000"/>
            <a:ext cx="6321600" cy="3472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800000">
            <a:off x="3378553" y="2240280"/>
            <a:ext cx="783550" cy="1379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" name="Google Shape;149;p20"/>
          <p:cNvGrpSpPr/>
          <p:nvPr/>
        </p:nvGrpSpPr>
        <p:grpSpPr>
          <a:xfrm>
            <a:off x="466350" y="897275"/>
            <a:ext cx="3005625" cy="2612700"/>
            <a:chOff x="466350" y="897275"/>
            <a:chExt cx="3005625" cy="2612700"/>
          </a:xfrm>
        </p:grpSpPr>
        <p:cxnSp>
          <p:nvCxnSpPr>
            <p:cNvPr id="150" name="Google Shape;150;p20"/>
            <p:cNvCxnSpPr/>
            <p:nvPr/>
          </p:nvCxnSpPr>
          <p:spPr>
            <a:xfrm>
              <a:off x="1628775" y="2786075"/>
              <a:ext cx="1843200" cy="72390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" name="Google Shape;151;p20"/>
            <p:cNvCxnSpPr/>
            <p:nvPr/>
          </p:nvCxnSpPr>
          <p:spPr>
            <a:xfrm flipH="1" rot="10800000">
              <a:off x="642950" y="2357450"/>
              <a:ext cx="2814600" cy="41910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152" name="Google Shape;152;p2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66350" y="897275"/>
              <a:ext cx="1449300" cy="18904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" name="Google Shape;153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6343" y="897268"/>
            <a:ext cx="1449300" cy="62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74238" y="4280675"/>
            <a:ext cx="633525" cy="35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0"/>
          <p:cNvSpPr txBox="1"/>
          <p:nvPr/>
        </p:nvSpPr>
        <p:spPr>
          <a:xfrm>
            <a:off x="333600" y="91075"/>
            <a:ext cx="25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Electrical Engineering</a:t>
            </a:r>
            <a:endParaRPr/>
          </a:p>
        </p:txBody>
      </p:sp>
      <p:pic>
        <p:nvPicPr>
          <p:cNvPr id="161" name="Google Shape;16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875" y="146125"/>
            <a:ext cx="852774" cy="63674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1"/>
          <p:cNvSpPr txBox="1"/>
          <p:nvPr/>
        </p:nvSpPr>
        <p:spPr>
          <a:xfrm>
            <a:off x="333600" y="91075"/>
            <a:ext cx="25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9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